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</p:sldMasterIdLst>
  <p:notesMasterIdLst>
    <p:notesMasterId r:id="rId14"/>
  </p:notesMasterIdLst>
  <p:sldIdLst>
    <p:sldId id="258" r:id="rId7"/>
    <p:sldId id="265" r:id="rId8"/>
    <p:sldId id="262" r:id="rId9"/>
    <p:sldId id="273" r:id="rId10"/>
    <p:sldId id="279" r:id="rId11"/>
    <p:sldId id="276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2426" autoAdjust="0"/>
  </p:normalViewPr>
  <p:slideViewPr>
    <p:cSldViewPr snapToGrid="0" snapToObjects="1">
      <p:cViewPr varScale="1">
        <p:scale>
          <a:sx n="79" d="100"/>
          <a:sy n="79" d="100"/>
        </p:scale>
        <p:origin x="1562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Jen" userId="1debc9099a54b02f" providerId="LiveId" clId="{36E1B78E-E4C1-4D59-ACDA-F7F082F2CBE6}"/>
    <pc:docChg chg="undo custSel addSld delSld modSld sldOrd modMainMaster">
      <pc:chgData name="Casey Jen" userId="1debc9099a54b02f" providerId="LiveId" clId="{36E1B78E-E4C1-4D59-ACDA-F7F082F2CBE6}" dt="2018-09-09T19:34:58.381" v="24"/>
      <pc:docMkLst>
        <pc:docMk/>
      </pc:docMkLst>
      <pc:sldChg chg="delSp del">
        <pc:chgData name="Casey Jen" userId="1debc9099a54b02f" providerId="LiveId" clId="{36E1B78E-E4C1-4D59-ACDA-F7F082F2CBE6}" dt="2018-09-09T19:31:05.758" v="1" actId="2696"/>
        <pc:sldMkLst>
          <pc:docMk/>
          <pc:sldMk cId="3229974762" sldId="256"/>
        </pc:sldMkLst>
        <pc:picChg chg="del">
          <ac:chgData name="Casey Jen" userId="1debc9099a54b02f" providerId="LiveId" clId="{36E1B78E-E4C1-4D59-ACDA-F7F082F2CBE6}" dt="2018-09-09T19:31:02.827" v="0" actId="478"/>
          <ac:picMkLst>
            <pc:docMk/>
            <pc:sldMk cId="3229974762" sldId="256"/>
            <ac:picMk id="5" creationId="{00000000-0000-0000-0000-000000000000}"/>
          </ac:picMkLst>
        </pc:picChg>
      </pc:sldChg>
      <pc:sldChg chg="addSp delSp modSp del">
        <pc:chgData name="Casey Jen" userId="1debc9099a54b02f" providerId="LiveId" clId="{36E1B78E-E4C1-4D59-ACDA-F7F082F2CBE6}" dt="2018-09-09T19:34:27.589" v="20" actId="2696"/>
        <pc:sldMkLst>
          <pc:docMk/>
          <pc:sldMk cId="2038676586" sldId="260"/>
        </pc:sldMkLst>
        <pc:spChg chg="del">
          <ac:chgData name="Casey Jen" userId="1debc9099a54b02f" providerId="LiveId" clId="{36E1B78E-E4C1-4D59-ACDA-F7F082F2CBE6}" dt="2018-09-09T19:33:02.046" v="8" actId="478"/>
          <ac:spMkLst>
            <pc:docMk/>
            <pc:sldMk cId="2038676586" sldId="260"/>
            <ac:spMk id="3" creationId="{00000000-0000-0000-0000-000000000000}"/>
          </ac:spMkLst>
        </pc:spChg>
        <pc:spChg chg="add del mod">
          <ac:chgData name="Casey Jen" userId="1debc9099a54b02f" providerId="LiveId" clId="{36E1B78E-E4C1-4D59-ACDA-F7F082F2CBE6}" dt="2018-09-09T19:33:05.134" v="9" actId="478"/>
          <ac:spMkLst>
            <pc:docMk/>
            <pc:sldMk cId="2038676586" sldId="260"/>
            <ac:spMk id="6" creationId="{7B740F03-8EBA-4070-B7A8-4FE107E3FBFF}"/>
          </ac:spMkLst>
        </pc:spChg>
        <pc:picChg chg="add del">
          <ac:chgData name="Casey Jen" userId="1debc9099a54b02f" providerId="LiveId" clId="{36E1B78E-E4C1-4D59-ACDA-F7F082F2CBE6}" dt="2018-09-09T19:32:56.306" v="7" actId="478"/>
          <ac:picMkLst>
            <pc:docMk/>
            <pc:sldMk cId="2038676586" sldId="260"/>
            <ac:picMk id="4" creationId="{00000000-0000-0000-0000-000000000000}"/>
          </ac:picMkLst>
        </pc:picChg>
      </pc:sldChg>
      <pc:sldChg chg="add">
        <pc:chgData name="Casey Jen" userId="1debc9099a54b02f" providerId="LiveId" clId="{36E1B78E-E4C1-4D59-ACDA-F7F082F2CBE6}" dt="2018-09-09T19:34:31.775" v="21"/>
        <pc:sldMkLst>
          <pc:docMk/>
          <pc:sldMk cId="2746131282" sldId="260"/>
        </pc:sldMkLst>
      </pc:sldChg>
      <pc:sldChg chg="del">
        <pc:chgData name="Casey Jen" userId="1debc9099a54b02f" providerId="LiveId" clId="{36E1B78E-E4C1-4D59-ACDA-F7F082F2CBE6}" dt="2018-09-09T19:34:33.426" v="22" actId="2696"/>
        <pc:sldMkLst>
          <pc:docMk/>
          <pc:sldMk cId="444758847" sldId="261"/>
        </pc:sldMkLst>
      </pc:sldChg>
      <pc:sldChg chg="addSp delSp modSp">
        <pc:chgData name="Casey Jen" userId="1debc9099a54b02f" providerId="LiveId" clId="{36E1B78E-E4C1-4D59-ACDA-F7F082F2CBE6}" dt="2018-09-09T19:34:08.160" v="17" actId="478"/>
        <pc:sldMkLst>
          <pc:docMk/>
          <pc:sldMk cId="3979713273" sldId="262"/>
        </pc:sldMkLst>
        <pc:spChg chg="del">
          <ac:chgData name="Casey Jen" userId="1debc9099a54b02f" providerId="LiveId" clId="{36E1B78E-E4C1-4D59-ACDA-F7F082F2CBE6}" dt="2018-09-09T19:34:06.805" v="16" actId="478"/>
          <ac:spMkLst>
            <pc:docMk/>
            <pc:sldMk cId="3979713273" sldId="262"/>
            <ac:spMk id="3" creationId="{00000000-0000-0000-0000-000000000000}"/>
          </ac:spMkLst>
        </pc:spChg>
        <pc:spChg chg="add del mod">
          <ac:chgData name="Casey Jen" userId="1debc9099a54b02f" providerId="LiveId" clId="{36E1B78E-E4C1-4D59-ACDA-F7F082F2CBE6}" dt="2018-09-09T19:34:08.160" v="17" actId="478"/>
          <ac:spMkLst>
            <pc:docMk/>
            <pc:sldMk cId="3979713273" sldId="262"/>
            <ac:spMk id="12" creationId="{6E8425B2-82FC-465F-BE27-54C39ED4455A}"/>
          </ac:spMkLst>
        </pc:spChg>
      </pc:sldChg>
      <pc:sldChg chg="delSp del delAnim">
        <pc:chgData name="Casey Jen" userId="1debc9099a54b02f" providerId="LiveId" clId="{36E1B78E-E4C1-4D59-ACDA-F7F082F2CBE6}" dt="2018-09-09T19:34:02.578" v="15" actId="2696"/>
        <pc:sldMkLst>
          <pc:docMk/>
          <pc:sldMk cId="2266490824" sldId="266"/>
        </pc:sldMkLst>
        <pc:spChg chg="del topLvl">
          <ac:chgData name="Casey Jen" userId="1debc9099a54b02f" providerId="LiveId" clId="{36E1B78E-E4C1-4D59-ACDA-F7F082F2CBE6}" dt="2018-09-09T19:33:39.324" v="10" actId="478"/>
          <ac:spMkLst>
            <pc:docMk/>
            <pc:sldMk cId="2266490824" sldId="266"/>
            <ac:spMk id="19" creationId="{00000000-0000-0000-0000-000000000000}"/>
          </ac:spMkLst>
        </pc:spChg>
        <pc:spChg chg="topLvl">
          <ac:chgData name="Casey Jen" userId="1debc9099a54b02f" providerId="LiveId" clId="{36E1B78E-E4C1-4D59-ACDA-F7F082F2CBE6}" dt="2018-09-09T19:33:39.324" v="10" actId="478"/>
          <ac:spMkLst>
            <pc:docMk/>
            <pc:sldMk cId="2266490824" sldId="266"/>
            <ac:spMk id="22" creationId="{00000000-0000-0000-0000-000000000000}"/>
          </ac:spMkLst>
        </pc:spChg>
        <pc:grpChg chg="del">
          <ac:chgData name="Casey Jen" userId="1debc9099a54b02f" providerId="LiveId" clId="{36E1B78E-E4C1-4D59-ACDA-F7F082F2CBE6}" dt="2018-09-09T19:33:39.324" v="10" actId="478"/>
          <ac:grpSpMkLst>
            <pc:docMk/>
            <pc:sldMk cId="2266490824" sldId="266"/>
            <ac:grpSpMk id="26" creationId="{00000000-0000-0000-0000-000000000000}"/>
          </ac:grpSpMkLst>
        </pc:grpChg>
      </pc:sldChg>
      <pc:sldChg chg="del">
        <pc:chgData name="Casey Jen" userId="1debc9099a54b02f" providerId="LiveId" clId="{36E1B78E-E4C1-4D59-ACDA-F7F082F2CBE6}" dt="2018-09-09T19:33:46.207" v="11" actId="2696"/>
        <pc:sldMkLst>
          <pc:docMk/>
          <pc:sldMk cId="3335380150" sldId="267"/>
        </pc:sldMkLst>
      </pc:sldChg>
      <pc:sldChg chg="del">
        <pc:chgData name="Casey Jen" userId="1debc9099a54b02f" providerId="LiveId" clId="{36E1B78E-E4C1-4D59-ACDA-F7F082F2CBE6}" dt="2018-09-09T19:33:50.898" v="12" actId="2696"/>
        <pc:sldMkLst>
          <pc:docMk/>
          <pc:sldMk cId="344375612" sldId="268"/>
        </pc:sldMkLst>
      </pc:sldChg>
      <pc:sldChg chg="del">
        <pc:chgData name="Casey Jen" userId="1debc9099a54b02f" providerId="LiveId" clId="{36E1B78E-E4C1-4D59-ACDA-F7F082F2CBE6}" dt="2018-09-09T19:33:53.932" v="13" actId="2696"/>
        <pc:sldMkLst>
          <pc:docMk/>
          <pc:sldMk cId="2214771104" sldId="269"/>
        </pc:sldMkLst>
      </pc:sldChg>
      <pc:sldChg chg="del">
        <pc:chgData name="Casey Jen" userId="1debc9099a54b02f" providerId="LiveId" clId="{36E1B78E-E4C1-4D59-ACDA-F7F082F2CBE6}" dt="2018-09-09T19:34:12.609" v="18" actId="2696"/>
        <pc:sldMkLst>
          <pc:docMk/>
          <pc:sldMk cId="2692845521" sldId="272"/>
        </pc:sldMkLst>
      </pc:sldChg>
      <pc:sldChg chg="del">
        <pc:chgData name="Casey Jen" userId="1debc9099a54b02f" providerId="LiveId" clId="{36E1B78E-E4C1-4D59-ACDA-F7F082F2CBE6}" dt="2018-09-09T19:34:15.565" v="19" actId="2696"/>
        <pc:sldMkLst>
          <pc:docMk/>
          <pc:sldMk cId="829468988" sldId="274"/>
        </pc:sldMkLst>
      </pc:sldChg>
      <pc:sldChg chg="del">
        <pc:chgData name="Casey Jen" userId="1debc9099a54b02f" providerId="LiveId" clId="{36E1B78E-E4C1-4D59-ACDA-F7F082F2CBE6}" dt="2018-09-09T19:34:41.759" v="23" actId="2696"/>
        <pc:sldMkLst>
          <pc:docMk/>
          <pc:sldMk cId="3363615983" sldId="277"/>
        </pc:sldMkLst>
      </pc:sldChg>
      <pc:sldChg chg="del">
        <pc:chgData name="Casey Jen" userId="1debc9099a54b02f" providerId="LiveId" clId="{36E1B78E-E4C1-4D59-ACDA-F7F082F2CBE6}" dt="2018-09-09T19:33:58.052" v="14" actId="2696"/>
        <pc:sldMkLst>
          <pc:docMk/>
          <pc:sldMk cId="464300224" sldId="278"/>
        </pc:sldMkLst>
      </pc:sldChg>
      <pc:sldChg chg="ord">
        <pc:chgData name="Casey Jen" userId="1debc9099a54b02f" providerId="LiveId" clId="{36E1B78E-E4C1-4D59-ACDA-F7F082F2CBE6}" dt="2018-09-09T19:34:58.381" v="24"/>
        <pc:sldMkLst>
          <pc:docMk/>
          <pc:sldMk cId="3305180921" sldId="279"/>
        </pc:sldMkLst>
      </pc:sldChg>
      <pc:sldMasterChg chg="delSp">
        <pc:chgData name="Casey Jen" userId="1debc9099a54b02f" providerId="LiveId" clId="{36E1B78E-E4C1-4D59-ACDA-F7F082F2CBE6}" dt="2018-09-09T19:31:29.105" v="3" actId="478"/>
        <pc:sldMasterMkLst>
          <pc:docMk/>
          <pc:sldMasterMk cId="240998474" sldId="2147483648"/>
        </pc:sldMasterMkLst>
        <pc:spChg chg="del">
          <ac:chgData name="Casey Jen" userId="1debc9099a54b02f" providerId="LiveId" clId="{36E1B78E-E4C1-4D59-ACDA-F7F082F2CBE6}" dt="2018-09-09T19:31:29.105" v="3" actId="478"/>
          <ac:spMkLst>
            <pc:docMk/>
            <pc:sldMasterMk cId="240998474" sldId="2147483648"/>
            <ac:spMk id="9" creationId="{00000000-0000-0000-0000-000000000000}"/>
          </ac:spMkLst>
        </pc:spChg>
        <pc:picChg chg="del">
          <ac:chgData name="Casey Jen" userId="1debc9099a54b02f" providerId="LiveId" clId="{36E1B78E-E4C1-4D59-ACDA-F7F082F2CBE6}" dt="2018-09-09T19:31:24.552" v="2" actId="478"/>
          <ac:picMkLst>
            <pc:docMk/>
            <pc:sldMasterMk cId="240998474" sldId="2147483648"/>
            <ac:picMk id="10" creationId="{00000000-0000-0000-0000-000000000000}"/>
          </ac:picMkLst>
        </pc:picChg>
      </pc:sldMasterChg>
      <pc:sldMasterChg chg="delSp">
        <pc:chgData name="Casey Jen" userId="1debc9099a54b02f" providerId="LiveId" clId="{36E1B78E-E4C1-4D59-ACDA-F7F082F2CBE6}" dt="2018-09-09T19:31:43.860" v="5" actId="478"/>
        <pc:sldMasterMkLst>
          <pc:docMk/>
          <pc:sldMasterMk cId="2175070366" sldId="2147483660"/>
        </pc:sldMasterMkLst>
        <pc:spChg chg="del">
          <ac:chgData name="Casey Jen" userId="1debc9099a54b02f" providerId="LiveId" clId="{36E1B78E-E4C1-4D59-ACDA-F7F082F2CBE6}" dt="2018-09-09T19:31:43.860" v="5" actId="478"/>
          <ac:spMkLst>
            <pc:docMk/>
            <pc:sldMasterMk cId="2175070366" sldId="2147483660"/>
            <ac:spMk id="7" creationId="{00000000-0000-0000-0000-000000000000}"/>
          </ac:spMkLst>
        </pc:spChg>
        <pc:picChg chg="del">
          <ac:chgData name="Casey Jen" userId="1debc9099a54b02f" providerId="LiveId" clId="{36E1B78E-E4C1-4D59-ACDA-F7F082F2CBE6}" dt="2018-09-09T19:31:41.135" v="4" actId="478"/>
          <ac:picMkLst>
            <pc:docMk/>
            <pc:sldMasterMk cId="2175070366" sldId="2147483660"/>
            <ac:picMk id="8" creationId="{00000000-0000-0000-0000-000000000000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485F4-DBA3-934A-BA9A-2997917529B6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20F72-CE87-8745-BA3C-078D7ABAB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9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Standard Definitions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relatively short, specific event or activity that a machine performs.  Also referred to as a data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or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operational segment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Example: dig, dump, load, carry, 	spread, rip, etc.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relatively long, generalized task that encompasses one or more operations and describes the purpose for which the machine is being operated.  Sometimes 	referred to as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cycle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the application is cyclical in nature.  Example: production dozing, ripping, finish blading, stock-piling, etc.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Profile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list of specific applications a machine or product performs, and the percentage of time spent doing each specific application.  Example: See the REDI 	“Machine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Prof” collection, and Caterpillar’s Business Intelligence Group’s database.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Severity Characterization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portrayal of how intense or acute an event was relative to the structural, kinematic, or dynamic physical response of an L4 system.  If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is “what” the machine was doing, then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“how” it was performed.  Severity can be measured or inferred in a variety of ways.  Example: A dig event may incur a 	FELA value for a specific load of 200, a ripping event may incur a fatigue damage spectrum array with differing magnitudes for each frequency bin, etc.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·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Composite Work Cycle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 reduced set of machine operations performed at some level of severity chosen to result in a machine experience that represents the desired portion 	(currently 90% severe) of the field population for design, simulation or validation of specific L4 and L5 systems.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information, along with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severity 	characterization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is input for a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composite work cycle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 Example: See the REDI “Machine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Prof” collection, for example the CWC for D10T structures which includes 	20% ripping, 5% travel ripped rock, 55% dozing ripped rock, and 20% pioneering.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20F72-CE87-8745-BA3C-078D7ABAB4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2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– Support Vector Machine</a:t>
            </a:r>
          </a:p>
          <a:p>
            <a:r>
              <a:rPr lang="en-US" dirty="0"/>
              <a:t>Currently Coded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20F72-CE87-8745-BA3C-078D7ABAB4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Overview:</a:t>
            </a:r>
          </a:p>
          <a:p>
            <a:r>
              <a:rPr lang="en-US" dirty="0"/>
              <a:t>Low</a:t>
            </a:r>
            <a:r>
              <a:rPr lang="en-US" baseline="0" dirty="0"/>
              <a:t> Volume</a:t>
            </a:r>
          </a:p>
          <a:p>
            <a:r>
              <a:rPr lang="en-US" baseline="0" dirty="0"/>
              <a:t>High Productivity – 120 tons per pass</a:t>
            </a:r>
          </a:p>
          <a:p>
            <a:r>
              <a:rPr lang="en-US" baseline="0" dirty="0"/>
              <a:t>No Engine, all electric</a:t>
            </a:r>
          </a:p>
          <a:p>
            <a:r>
              <a:rPr lang="en-US" baseline="0" dirty="0"/>
              <a:t>Straightforward Cycle: Dig, Swing to Truck, Dump, Swing to Bank</a:t>
            </a:r>
          </a:p>
          <a:p>
            <a:r>
              <a:rPr lang="en-US" baseline="0" dirty="0"/>
              <a:t>Small amounts of movement (propel) between cycles.  Max speed = 1 mile/hour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20F72-CE87-8745-BA3C-078D7ABAB4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8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7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8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70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4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25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93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491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7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01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16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4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D89D0B-2AF3-314F-A3B0-DBB16E1B6F2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507E37-62AC-2C44-B13A-01C619770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881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23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46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3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9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54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48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04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28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44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9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8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5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5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3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720465"/>
            <a:ext cx="2133600" cy="365125"/>
          </a:xfrm>
          <a:prstGeom prst="rect">
            <a:avLst/>
          </a:prstGeom>
        </p:spPr>
        <p:txBody>
          <a:bodyPr/>
          <a:lstStyle/>
          <a:p>
            <a:fld id="{F24BF3FF-231C-994A-8E0B-705F93558DE7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72657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726572"/>
            <a:ext cx="2133600" cy="365125"/>
          </a:xfrm>
          <a:prstGeom prst="rect">
            <a:avLst/>
          </a:prstGeom>
        </p:spPr>
        <p:txBody>
          <a:bodyPr/>
          <a:lstStyle/>
          <a:p>
            <a:fld id="{EAF8E0DB-4EBC-C84B-B0D2-2D3704427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1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0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04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9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latin typeface="Arial Narrow Bold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 Narrow"/>
          <a:ea typeface="+mn-ea"/>
          <a:cs typeface="Arial Narrow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 Narrow"/>
          <a:ea typeface="+mn-ea"/>
          <a:cs typeface="Arial Narrow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 Narrow"/>
          <a:ea typeface="+mn-ea"/>
          <a:cs typeface="Arial Narrow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 Narrow"/>
          <a:ea typeface="+mn-ea"/>
          <a:cs typeface="Arial Narrow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 Narrow"/>
          <a:ea typeface="+mn-ea"/>
          <a:cs typeface="Arial Narrow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314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0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A4AB7-95A9-4F06-899A-A37F5FB1C0BF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136CB-AE68-4718-9998-3D6E8A392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2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0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20.png"/><Relationship Id="rId3" Type="http://schemas.openxmlformats.org/officeDocument/2006/relationships/image" Target="../media/image12.jpeg"/><Relationship Id="rId7" Type="http://schemas.openxmlformats.org/officeDocument/2006/relationships/image" Target="../media/image8.jpeg"/><Relationship Id="rId12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5.jpeg"/><Relationship Id="rId5" Type="http://schemas.openxmlformats.org/officeDocument/2006/relationships/image" Target="../media/image17.jpeg"/><Relationship Id="rId10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1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274638"/>
            <a:ext cx="8229600" cy="680523"/>
          </a:xfrm>
        </p:spPr>
        <p:txBody>
          <a:bodyPr/>
          <a:lstStyle/>
          <a:p>
            <a:r>
              <a:rPr lang="en-US" dirty="0"/>
              <a:t>High Level Project Overview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3984625" y="5500158"/>
            <a:ext cx="914400" cy="685800"/>
          </a:xfrm>
          <a:prstGeom prst="foldedCorne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Raw</a:t>
            </a:r>
            <a:br>
              <a:rPr lang="en-US" sz="1400" dirty="0"/>
            </a:br>
            <a:r>
              <a:rPr lang="en-US" sz="1400" dirty="0"/>
              <a:t>Field Data</a:t>
            </a:r>
          </a:p>
        </p:txBody>
      </p:sp>
      <p:sp>
        <p:nvSpPr>
          <p:cNvPr id="18" name="Folded Corner 17"/>
          <p:cNvSpPr/>
          <p:nvPr/>
        </p:nvSpPr>
        <p:spPr>
          <a:xfrm>
            <a:off x="3756025" y="880533"/>
            <a:ext cx="1371600" cy="685800"/>
          </a:xfrm>
          <a:prstGeom prst="foldedCorne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Composite</a:t>
            </a:r>
            <a:br>
              <a:rPr lang="en-US" sz="1400" dirty="0"/>
            </a:br>
            <a:r>
              <a:rPr lang="en-US" sz="1400" dirty="0"/>
              <a:t>Work Cycle</a:t>
            </a:r>
          </a:p>
        </p:txBody>
      </p:sp>
      <p:sp>
        <p:nvSpPr>
          <p:cNvPr id="20" name="Folded Corner 19"/>
          <p:cNvSpPr/>
          <p:nvPr/>
        </p:nvSpPr>
        <p:spPr>
          <a:xfrm>
            <a:off x="6905625" y="2099733"/>
            <a:ext cx="1371600" cy="685800"/>
          </a:xfrm>
          <a:prstGeom prst="foldedCorne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Basic</a:t>
            </a:r>
            <a:br>
              <a:rPr lang="en-US" sz="1400" dirty="0"/>
            </a:br>
            <a:r>
              <a:rPr lang="en-US" sz="1400" dirty="0"/>
              <a:t>App Profile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324225" y="2004483"/>
            <a:ext cx="5105400" cy="3394073"/>
            <a:chOff x="3324225" y="2004483"/>
            <a:chExt cx="5105400" cy="3394073"/>
          </a:xfrm>
        </p:grpSpPr>
        <p:sp>
          <p:nvSpPr>
            <p:cNvPr id="7" name="Right Arrow 6"/>
            <p:cNvSpPr/>
            <p:nvPr/>
          </p:nvSpPr>
          <p:spPr>
            <a:xfrm>
              <a:off x="5661025" y="3301997"/>
              <a:ext cx="939800" cy="5334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Preparation 10"/>
            <p:cNvSpPr/>
            <p:nvPr/>
          </p:nvSpPr>
          <p:spPr>
            <a:xfrm>
              <a:off x="3349625" y="4357158"/>
              <a:ext cx="2159000" cy="762000"/>
            </a:xfrm>
            <a:prstGeom prst="flowChartPreparation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Pre-Process</a:t>
              </a:r>
            </a:p>
            <a:p>
              <a:pPr algn="ctr"/>
              <a:r>
                <a:rPr lang="en-US" sz="1400" dirty="0"/>
                <a:t>Data</a:t>
              </a:r>
            </a:p>
          </p:txBody>
        </p:sp>
        <p:sp>
          <p:nvSpPr>
            <p:cNvPr id="12" name="Flowchart: Preparation 11"/>
            <p:cNvSpPr/>
            <p:nvPr/>
          </p:nvSpPr>
          <p:spPr>
            <a:xfrm>
              <a:off x="3349625" y="3168650"/>
              <a:ext cx="2159000" cy="762000"/>
            </a:xfrm>
            <a:prstGeom prst="flowChartPreparation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Segment</a:t>
              </a:r>
              <a:br>
                <a:rPr lang="en-US" sz="1400" dirty="0"/>
              </a:br>
              <a:r>
                <a:rPr lang="en-US" sz="1400" dirty="0"/>
                <a:t>Data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 rot="16200000">
              <a:off x="4323296" y="3858681"/>
              <a:ext cx="228600" cy="52493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16200000">
              <a:off x="4335991" y="5034489"/>
              <a:ext cx="203201" cy="52493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Preparation 15"/>
            <p:cNvSpPr/>
            <p:nvPr/>
          </p:nvSpPr>
          <p:spPr>
            <a:xfrm>
              <a:off x="3324225" y="2004483"/>
              <a:ext cx="2159000" cy="762000"/>
            </a:xfrm>
            <a:prstGeom prst="flowChartPreparation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Characterize</a:t>
              </a:r>
              <a:br>
                <a:rPr lang="en-US" sz="1400" dirty="0"/>
              </a:br>
              <a:r>
                <a:rPr lang="en-US" sz="1400" dirty="0"/>
                <a:t>Severity</a:t>
              </a:r>
            </a:p>
          </p:txBody>
        </p:sp>
        <p:sp>
          <p:nvSpPr>
            <p:cNvPr id="17" name="Right Arrow 16"/>
            <p:cNvSpPr/>
            <p:nvPr/>
          </p:nvSpPr>
          <p:spPr>
            <a:xfrm rot="16200000">
              <a:off x="4289425" y="2690284"/>
              <a:ext cx="228600" cy="52493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Preparation 21"/>
            <p:cNvSpPr/>
            <p:nvPr/>
          </p:nvSpPr>
          <p:spPr>
            <a:xfrm>
              <a:off x="6753225" y="3225800"/>
              <a:ext cx="1676400" cy="762000"/>
            </a:xfrm>
            <a:prstGeom prst="flowChartPreparation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Resolve</a:t>
              </a:r>
              <a:br>
                <a:rPr lang="en-US" sz="1400" dirty="0"/>
              </a:br>
              <a:r>
                <a:rPr lang="en-US" sz="1400" dirty="0"/>
                <a:t>Application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3400" y="2008716"/>
            <a:ext cx="7667625" cy="3274890"/>
            <a:chOff x="533400" y="2008716"/>
            <a:chExt cx="7667625" cy="3274890"/>
          </a:xfrm>
        </p:grpSpPr>
        <p:sp>
          <p:nvSpPr>
            <p:cNvPr id="15" name="Right Arrow 14"/>
            <p:cNvSpPr/>
            <p:nvPr/>
          </p:nvSpPr>
          <p:spPr>
            <a:xfrm>
              <a:off x="2020359" y="2123016"/>
              <a:ext cx="1196975" cy="5334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66209" y="4442883"/>
              <a:ext cx="12954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Low Level Data </a:t>
              </a:r>
            </a:p>
            <a:p>
              <a:pPr algn="ctr"/>
              <a:r>
                <a:rPr lang="en-US" sz="1400" dirty="0"/>
                <a:t>Pre-processing</a:t>
              </a:r>
              <a:br>
                <a:rPr lang="en-US" sz="1400" dirty="0"/>
              </a:br>
              <a:r>
                <a:rPr lang="en-US" sz="1400" dirty="0"/>
                <a:t>Development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" y="2008716"/>
              <a:ext cx="1361017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Severity Quantification</a:t>
              </a:r>
              <a:br>
                <a:rPr lang="en-US" sz="1400" dirty="0"/>
              </a:br>
              <a:r>
                <a:rPr lang="en-US" sz="1400" dirty="0"/>
                <a:t>Development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2020359" y="4557183"/>
              <a:ext cx="1185005" cy="5334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4376" y="3223683"/>
              <a:ext cx="10668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</a:t>
              </a:r>
              <a:r>
                <a:rPr lang="en-US" sz="1400" dirty="0" err="1"/>
                <a:t>Seg</a:t>
              </a:r>
              <a:r>
                <a:rPr lang="en-US" sz="1400" dirty="0"/>
                <a:t> Algorithm</a:t>
              </a:r>
              <a:br>
                <a:rPr lang="en-US" sz="1400" dirty="0"/>
              </a:br>
              <a:r>
                <a:rPr lang="en-US" sz="1400" dirty="0"/>
                <a:t>Modeling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003425" y="3337983"/>
              <a:ext cx="1196975" cy="53340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81825" y="4521606"/>
              <a:ext cx="12192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Application</a:t>
              </a:r>
              <a:br>
                <a:rPr lang="en-US" sz="1400" dirty="0"/>
              </a:br>
              <a:r>
                <a:rPr lang="en-US" sz="1400" dirty="0"/>
                <a:t>Resolver</a:t>
              </a:r>
              <a:br>
                <a:rPr lang="en-US" sz="1400" dirty="0"/>
              </a:br>
              <a:r>
                <a:rPr lang="en-US" sz="1400" dirty="0"/>
                <a:t>Development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 rot="16200000">
              <a:off x="7477125" y="3953930"/>
              <a:ext cx="228600" cy="524933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olded Corner 34"/>
          <p:cNvSpPr/>
          <p:nvPr/>
        </p:nvSpPr>
        <p:spPr>
          <a:xfrm>
            <a:off x="1145121" y="2004483"/>
            <a:ext cx="6683375" cy="2508291"/>
          </a:xfrm>
          <a:prstGeom prst="foldedCorne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u="sng" dirty="0"/>
          </a:p>
          <a:p>
            <a:r>
              <a:rPr lang="en-US" sz="2400" u="sng" dirty="0"/>
              <a:t>Composite Work Cycle</a:t>
            </a:r>
            <a:r>
              <a:rPr lang="en-US" sz="2400" dirty="0"/>
              <a:t>: a reduced set of machine operations performed at some level of severity chosen to result in a machine experience that represents the desired portion (currently 90% severe) of the field population for design, simulation or validation of specific L4 and L5 systems.</a:t>
            </a:r>
          </a:p>
        </p:txBody>
      </p:sp>
      <p:sp>
        <p:nvSpPr>
          <p:cNvPr id="36" name="Folded Corner 35"/>
          <p:cNvSpPr/>
          <p:nvPr/>
        </p:nvSpPr>
        <p:spPr>
          <a:xfrm>
            <a:off x="1928017" y="2415113"/>
            <a:ext cx="5053808" cy="1706034"/>
          </a:xfrm>
          <a:prstGeom prst="foldedCorner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u="sng" dirty="0"/>
          </a:p>
          <a:p>
            <a:r>
              <a:rPr lang="en-US" sz="2400" u="sng" dirty="0"/>
              <a:t>Application Profile</a:t>
            </a:r>
            <a:r>
              <a:rPr lang="en-US" sz="2400" dirty="0"/>
              <a:t>: a list of specific applications a machine or product performs, and the percentage of time spent doing each specific application.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 rot="16200000">
            <a:off x="4210050" y="1616075"/>
            <a:ext cx="357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itchFamily="34" charset="0"/>
              </a:rPr>
              <a:t>…</a:t>
            </a: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 rot="16200000">
            <a:off x="7364413" y="2857500"/>
            <a:ext cx="355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114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0" grpId="0" animBg="1"/>
      <p:bldP spid="35" grpId="0" animBg="1"/>
      <p:bldP spid="35" grpId="1" animBg="1"/>
      <p:bldP spid="36" grpId="0" animBg="1"/>
      <p:bldP spid="36" grpId="1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Supervised Learning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825" y="1143000"/>
            <a:ext cx="914400" cy="1000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" y="1266825"/>
            <a:ext cx="914400" cy="1000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100" y="1390650"/>
            <a:ext cx="914400" cy="1000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Training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Data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Values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914525" y="1590675"/>
            <a:ext cx="695325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71774" y="1152525"/>
            <a:ext cx="1285875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14649" y="1276350"/>
            <a:ext cx="1285875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7049" y="1400175"/>
            <a:ext cx="1285875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Extracted 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6" name="Oval 15"/>
          <p:cNvSpPr/>
          <p:nvPr/>
        </p:nvSpPr>
        <p:spPr>
          <a:xfrm>
            <a:off x="5153025" y="2495550"/>
            <a:ext cx="1524000" cy="1524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Learning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17" name="Bent-Up Arrow 16"/>
          <p:cNvSpPr/>
          <p:nvPr/>
        </p:nvSpPr>
        <p:spPr>
          <a:xfrm flipV="1">
            <a:off x="4638674" y="1702594"/>
            <a:ext cx="1533525" cy="614362"/>
          </a:xfrm>
          <a:prstGeom prst="bentUpArrow">
            <a:avLst>
              <a:gd name="adj1" fmla="val 34302"/>
              <a:gd name="adj2" fmla="val 42054"/>
              <a:gd name="adj3" fmla="val 21899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9125" y="2757487"/>
            <a:ext cx="914400" cy="752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0" y="2881312"/>
            <a:ext cx="914400" cy="752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14400" y="3005137"/>
            <a:ext cx="914400" cy="752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1957387" y="3052762"/>
            <a:ext cx="3090863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5567362" y="4238626"/>
            <a:ext cx="695325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153025" y="4895850"/>
            <a:ext cx="1533525" cy="1104900"/>
            <a:chOff x="5276850" y="5019675"/>
            <a:chExt cx="1533525" cy="1200150"/>
          </a:xfrm>
        </p:grpSpPr>
        <p:sp>
          <p:nvSpPr>
            <p:cNvPr id="23" name="Flowchart: Decision 22"/>
            <p:cNvSpPr/>
            <p:nvPr/>
          </p:nvSpPr>
          <p:spPr>
            <a:xfrm>
              <a:off x="5276850" y="5019675"/>
              <a:ext cx="1533525" cy="1200150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24475" y="5350162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Predictive</a:t>
              </a:r>
              <a:br>
                <a:rPr lang="en-US" sz="1600" dirty="0"/>
              </a:br>
              <a:r>
                <a:rPr lang="en-US" sz="1600" dirty="0"/>
                <a:t>Model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781050" y="4972050"/>
            <a:ext cx="914400" cy="10001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New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Data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Values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914525" y="5200650"/>
            <a:ext cx="1000124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67049" y="5010150"/>
            <a:ext cx="1285875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Extracted 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Transformed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4457701" y="5200650"/>
            <a:ext cx="590550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848476" y="5219700"/>
            <a:ext cx="590550" cy="4572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48574" y="5072062"/>
            <a:ext cx="1019175" cy="752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Predicted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86550" y="2681197"/>
            <a:ext cx="2276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Classification:</a:t>
            </a:r>
            <a:br>
              <a:rPr lang="en-US" b="1" dirty="0"/>
            </a:br>
            <a:r>
              <a:rPr lang="en-US" b="1" dirty="0"/>
              <a:t>  </a:t>
            </a:r>
            <a:r>
              <a:rPr lang="en-US" dirty="0"/>
              <a:t>Place an unknown</a:t>
            </a:r>
          </a:p>
          <a:p>
            <a:r>
              <a:rPr lang="en-US" dirty="0"/>
              <a:t>  object in a bucket of</a:t>
            </a:r>
          </a:p>
          <a:p>
            <a:r>
              <a:rPr lang="en-US" dirty="0"/>
              <a:t>  </a:t>
            </a:r>
            <a:r>
              <a:rPr lang="en-US" dirty="0" err="1"/>
              <a:t>knowns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9175" y="3881526"/>
            <a:ext cx="248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3">
                    <a:lumMod val="75000"/>
                  </a:schemeClr>
                </a:solidFill>
              </a:rPr>
              <a:t>Build the Model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19175" y="4467226"/>
            <a:ext cx="248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5">
                    <a:lumMod val="75000"/>
                  </a:schemeClr>
                </a:solidFill>
              </a:rPr>
              <a:t>Deploy the Model</a:t>
            </a:r>
          </a:p>
        </p:txBody>
      </p:sp>
    </p:spTree>
    <p:extLst>
      <p:ext uri="{BB962C8B-B14F-4D97-AF65-F5344CB8AC3E}">
        <p14:creationId xmlns:p14="http://schemas.microsoft.com/office/powerpoint/2010/main" val="287115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Motor grader case study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2062065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62065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062065"/>
            <a:ext cx="2743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233265"/>
            <a:ext cx="45561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33265"/>
            <a:ext cx="2741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233265"/>
            <a:ext cx="27447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2065240"/>
            <a:ext cx="2741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71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>
          <a:xfrm>
            <a:off x="2436547" y="1170796"/>
            <a:ext cx="676275" cy="140335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2463536" y="3168278"/>
            <a:ext cx="674687" cy="1404938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2463536" y="5046625"/>
            <a:ext cx="676275" cy="485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193785" y="1688321"/>
            <a:ext cx="1219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Version 1</a:t>
            </a: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3203310" y="3685803"/>
            <a:ext cx="121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Version 2</a:t>
            </a: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3203310" y="5127765"/>
            <a:ext cx="1219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/>
              <a:t>Version 3</a:t>
            </a: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37" y="1990300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959341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73" y="935565"/>
            <a:ext cx="1234440" cy="822960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27" y="3047787"/>
            <a:ext cx="1233011" cy="822960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74373" y="735540"/>
            <a:ext cx="2838450" cy="5240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 Narrow"/>
                <a:ea typeface="+mn-ea"/>
                <a:cs typeface="Arial Narrow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 Narrow"/>
                <a:ea typeface="+mn-ea"/>
                <a:cs typeface="Arial Narrow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 Narrow"/>
                <a:ea typeface="+mn-ea"/>
                <a:cs typeface="Arial Narrow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 Narrow"/>
                <a:ea typeface="+mn-ea"/>
                <a:cs typeface="Arial Narrow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 Narrow"/>
                <a:ea typeface="+mn-ea"/>
                <a:cs typeface="Arial Narrow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AutoNum type="arabicParenR"/>
              <a:defRPr/>
            </a:pPr>
            <a:r>
              <a:rPr lang="en-US" sz="1800" dirty="0">
                <a:solidFill>
                  <a:schemeClr val="tx1"/>
                </a:solidFill>
              </a:rPr>
              <a:t>Idle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sz="1800" dirty="0">
                <a:solidFill>
                  <a:schemeClr val="tx1"/>
                </a:solidFill>
              </a:rPr>
              <a:t>Finish Blading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sz="1800" dirty="0">
                <a:solidFill>
                  <a:schemeClr val="tx1"/>
                </a:solidFill>
              </a:rPr>
              <a:t>Heavy Blading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sz="1800" dirty="0">
                <a:solidFill>
                  <a:schemeClr val="tx1"/>
                </a:solidFill>
              </a:rPr>
              <a:t>Ripping/Scarifying</a:t>
            </a:r>
          </a:p>
          <a:p>
            <a:pPr marL="457200" indent="-457200">
              <a:buFontTx/>
              <a:buAutoNum type="arabicParenR"/>
              <a:defRPr/>
            </a:pPr>
            <a:r>
              <a:rPr lang="en-US" sz="1800" dirty="0" err="1">
                <a:solidFill>
                  <a:schemeClr val="tx1"/>
                </a:solidFill>
              </a:rPr>
              <a:t>Roading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FontTx/>
              <a:buNone/>
              <a:defRPr/>
            </a:pPr>
            <a:endParaRPr lang="en-US" sz="1800" dirty="0"/>
          </a:p>
          <a:p>
            <a:pPr marL="457200" indent="-457200">
              <a:buFont typeface="+mj-lt"/>
              <a:buAutoNum type="arabicParenR" startAt="6"/>
              <a:defRPr/>
            </a:pPr>
            <a:r>
              <a:rPr lang="en-US" sz="1800" dirty="0">
                <a:solidFill>
                  <a:schemeClr val="tx1"/>
                </a:solidFill>
              </a:rPr>
              <a:t>Road Maintenance </a:t>
            </a:r>
          </a:p>
          <a:p>
            <a:pPr marL="457200" indent="-457200">
              <a:buFontTx/>
              <a:buAutoNum type="arabicParenR" startAt="6"/>
              <a:defRPr/>
            </a:pPr>
            <a:r>
              <a:rPr lang="en-US" sz="1800" dirty="0">
                <a:solidFill>
                  <a:schemeClr val="tx1"/>
                </a:solidFill>
              </a:rPr>
              <a:t>Ditch Building</a:t>
            </a:r>
          </a:p>
          <a:p>
            <a:pPr marL="457200" indent="-457200">
              <a:buFontTx/>
              <a:buAutoNum type="arabicParenR" startAt="6"/>
              <a:defRPr/>
            </a:pPr>
            <a:r>
              <a:rPr lang="en-US" sz="1800" dirty="0">
                <a:solidFill>
                  <a:schemeClr val="tx1"/>
                </a:solidFill>
              </a:rPr>
              <a:t>Ditch Cleaning</a:t>
            </a:r>
          </a:p>
          <a:p>
            <a:pPr marL="457200" indent="-457200">
              <a:buFontTx/>
              <a:buAutoNum type="arabicParenR" startAt="6"/>
              <a:defRPr/>
            </a:pPr>
            <a:r>
              <a:rPr lang="en-US" sz="1800" dirty="0">
                <a:solidFill>
                  <a:schemeClr val="tx1"/>
                </a:solidFill>
              </a:rPr>
              <a:t>Snow Plowing</a:t>
            </a:r>
          </a:p>
          <a:p>
            <a:pPr marL="457200" indent="-457200">
              <a:buFontTx/>
              <a:buAutoNum type="arabicParenR" startAt="6"/>
              <a:defRPr/>
            </a:pPr>
            <a:r>
              <a:rPr lang="en-US" sz="1800" dirty="0">
                <a:solidFill>
                  <a:schemeClr val="tx1"/>
                </a:solidFill>
              </a:rPr>
              <a:t>Snow Removal</a:t>
            </a:r>
          </a:p>
          <a:p>
            <a:pPr>
              <a:buFontTx/>
              <a:buNone/>
              <a:defRPr/>
            </a:pPr>
            <a:endParaRPr lang="en-US" sz="18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 startAt="11"/>
              <a:defRPr/>
            </a:pPr>
            <a:r>
              <a:rPr lang="en-US" sz="1800" dirty="0">
                <a:solidFill>
                  <a:schemeClr val="tx1"/>
                </a:solidFill>
              </a:rPr>
              <a:t>Blade Slope Work</a:t>
            </a:r>
          </a:p>
          <a:p>
            <a:pPr marL="457200" indent="-457200">
              <a:buFontTx/>
              <a:buAutoNum type="arabicParenR" startAt="11"/>
              <a:defRPr/>
            </a:pPr>
            <a:r>
              <a:rPr lang="en-US" sz="1800" dirty="0">
                <a:solidFill>
                  <a:schemeClr val="tx1"/>
                </a:solidFill>
              </a:rPr>
              <a:t>Side Slope Work</a:t>
            </a:r>
          </a:p>
          <a:p>
            <a:pPr marL="457200" indent="-457200">
              <a:buFontTx/>
              <a:buAutoNum type="arabicParenR" startAt="11"/>
              <a:defRPr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Travel*</a:t>
            </a: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69" y="4038387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r="23215"/>
          <a:stretch>
            <a:fillRect/>
          </a:stretch>
        </p:blipFill>
        <p:spPr bwMode="auto">
          <a:xfrm>
            <a:off x="4572000" y="4038387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69" y="3047787"/>
            <a:ext cx="1234440" cy="822960"/>
          </a:xfrm>
          <a:prstGeom prst="rect">
            <a:avLst/>
          </a:prstGeom>
          <a:noFill/>
          <a:ln w="571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047787"/>
            <a:ext cx="1235869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8" b="18999"/>
          <a:stretch>
            <a:fillRect/>
          </a:stretch>
        </p:blipFill>
        <p:spPr bwMode="auto">
          <a:xfrm>
            <a:off x="4581526" y="5044898"/>
            <a:ext cx="992078" cy="82296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r="9264"/>
          <a:stretch>
            <a:fillRect/>
          </a:stretch>
        </p:blipFill>
        <p:spPr bwMode="auto">
          <a:xfrm>
            <a:off x="6009888" y="5044898"/>
            <a:ext cx="1028998" cy="82296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04799" y="195397"/>
            <a:ext cx="759822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 Channel Development Approach</a:t>
            </a: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/>
          <a:stretch/>
        </p:blipFill>
        <p:spPr bwMode="auto">
          <a:xfrm>
            <a:off x="4581526" y="959341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68"/>
          <a:stretch/>
        </p:blipFill>
        <p:spPr bwMode="auto">
          <a:xfrm>
            <a:off x="6000944" y="2001730"/>
            <a:ext cx="1234440" cy="822960"/>
          </a:xfrm>
          <a:prstGeom prst="rect">
            <a:avLst/>
          </a:prstGeom>
          <a:noFill/>
          <a:ln w="57150">
            <a:solidFill>
              <a:srgbClr val="00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/>
          <a:stretch/>
        </p:blipFill>
        <p:spPr bwMode="auto">
          <a:xfrm>
            <a:off x="7466854" y="5035690"/>
            <a:ext cx="1195518" cy="822960"/>
          </a:xfrm>
          <a:prstGeom prst="rect">
            <a:avLst/>
          </a:prstGeom>
          <a:noFill/>
          <a:ln w="571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66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140443" y="1431127"/>
            <a:ext cx="5536581" cy="0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76" y="2081384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424" y="4605717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3" r="23215"/>
          <a:stretch>
            <a:fillRect/>
          </a:stretch>
        </p:blipFill>
        <p:spPr bwMode="auto">
          <a:xfrm>
            <a:off x="1446424" y="3353277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r="9264"/>
          <a:stretch>
            <a:fillRect/>
          </a:stretch>
        </p:blipFill>
        <p:spPr bwMode="auto">
          <a:xfrm>
            <a:off x="7656155" y="4591883"/>
            <a:ext cx="857499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2"/>
          <a:stretch/>
        </p:blipFill>
        <p:spPr bwMode="auto">
          <a:xfrm>
            <a:off x="1405768" y="891656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34" y="2081384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55" y="783340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09" y="1723032"/>
            <a:ext cx="1027509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608" y="2667477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30" y="3352113"/>
            <a:ext cx="1029891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48" b="18999"/>
          <a:stretch>
            <a:fillRect/>
          </a:stretch>
        </p:blipFill>
        <p:spPr bwMode="auto">
          <a:xfrm>
            <a:off x="7697873" y="3614434"/>
            <a:ext cx="826732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"/>
          <a:stretch/>
        </p:blipFill>
        <p:spPr bwMode="auto">
          <a:xfrm>
            <a:off x="3386030" y="4552263"/>
            <a:ext cx="996265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8"/>
          <a:stretch/>
        </p:blipFill>
        <p:spPr bwMode="auto">
          <a:xfrm>
            <a:off x="1446424" y="2082010"/>
            <a:ext cx="1028700" cy="685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1152331" y="1900622"/>
            <a:ext cx="553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1884" y="3167447"/>
            <a:ext cx="553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33281" y="4367597"/>
            <a:ext cx="553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52332" y="5662997"/>
            <a:ext cx="5536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3875" y="1108291"/>
            <a:ext cx="7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</a:rPr>
              <a:t>95%</a:t>
            </a:r>
          </a:p>
          <a:p>
            <a:r>
              <a:rPr lang="en-US" b="1" dirty="0">
                <a:solidFill>
                  <a:srgbClr val="006600"/>
                </a:solidFill>
              </a:rPr>
              <a:t>Goal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0368" y="1732566"/>
            <a:ext cx="5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0858" y="2980341"/>
            <a:ext cx="5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0368" y="4180491"/>
            <a:ext cx="5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0368" y="5475891"/>
            <a:ext cx="5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4050" y="5291517"/>
            <a:ext cx="1793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Snow Removal = 67%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18613" y="5291517"/>
            <a:ext cx="113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Travel= 63%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4049" y="4050058"/>
            <a:ext cx="1793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Snow Plowing = 74%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42616" y="4063958"/>
            <a:ext cx="2083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Road Maintenance = 71%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25439" y="2815706"/>
            <a:ext cx="1793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Heavy Blading = 84%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49656" y="2815705"/>
            <a:ext cx="2080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Ripping/Scarifying= 84%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38101" y="2802215"/>
            <a:ext cx="132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Roading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= 88%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95507" y="1559951"/>
            <a:ext cx="904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Idle= 97%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40896" y="1456615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Finish Blading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58764" y="4304537"/>
            <a:ext cx="1504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Blade Slope Work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9015" y="5273927"/>
            <a:ext cx="1504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Side Slope Work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90559" y="2398603"/>
            <a:ext cx="134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Ditch Cleaning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85111" y="3352643"/>
            <a:ext cx="134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Ditch Building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12296" y="680717"/>
            <a:ext cx="1563466" cy="5467350"/>
          </a:xfrm>
          <a:prstGeom prst="rect">
            <a:avLst/>
          </a:prstGeom>
          <a:noFill/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12295" y="5538249"/>
            <a:ext cx="1551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Under development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304798" y="171450"/>
            <a:ext cx="497928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 Channel Results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Arial Narrow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-2136798" y="3203567"/>
            <a:ext cx="488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SVM Predicted Application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330518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10545" y="1116559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334345" y="3478759"/>
            <a:ext cx="548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Micro Application – SVM Predicted Applications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10545" y="230734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Applications Labeled vs. Predicted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" y="3848647"/>
            <a:ext cx="6181725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745" y="2402434"/>
            <a:ext cx="1903413" cy="240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" y="1497559"/>
            <a:ext cx="611981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07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ELECTRIC ROPE SHOVEL case study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961117"/>
            <a:ext cx="7413171" cy="291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13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B07E7EB6E05E46B8D3F6B44FB1B0C4" ma:contentTypeVersion="3" ma:contentTypeDescription="Create a new document." ma:contentTypeScope="" ma:versionID="9ea830610b084845742c1ab104dd694b">
  <xsd:schema xmlns:xsd="http://www.w3.org/2001/XMLSchema" xmlns:p="http://schemas.microsoft.com/office/2006/metadata/properties" xmlns:ns1="http://schemas.microsoft.com/sharepoint/v3" xmlns:ns2="7E7EB040-E0B6-465E-B8D3-F6B44FB1B0C4" xmlns:ns3="7e7eb040-e0b6-465e-b8d3-f6b44fb1b0c4" xmlns:ns4="b5f3c275-7e4b-4336-b9ad-e07972a612b3" targetNamespace="http://schemas.microsoft.com/office/2006/metadata/properties" ma:root="true" ma:fieldsID="267e5ee037ac3f2b88094208ab891672" ns1:_="" ns2:_="" ns3:_="" ns4:_="">
    <xsd:import namespace="http://schemas.microsoft.com/sharepoint/v3"/>
    <xsd:import namespace="7E7EB040-E0B6-465E-B8D3-F6B44FB1B0C4"/>
    <xsd:import namespace="7e7eb040-e0b6-465e-b8d3-f6b44fb1b0c4"/>
    <xsd:import namespace="b5f3c275-7e4b-4336-b9ad-e07972a612b3"/>
    <xsd:element name="properties">
      <xsd:complexType>
        <xsd:sequence>
          <xsd:element name="documentManagement">
            <xsd:complexType>
              <xsd:all>
                <xsd:element ref="ns2:Brief_x0020_Description" minOccurs="0"/>
                <xsd:element ref="ns1:ID" minOccurs="0"/>
                <xsd:element ref="ns1:Author" minOccurs="0"/>
                <xsd:element ref="ns1:Editor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VirusStatus" minOccurs="0"/>
                <xsd:element ref="ns1:CheckedOutTitle" minOccurs="0"/>
                <xsd:element ref="ns1:owshiddenversion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InstanceID" minOccurs="0"/>
                <xsd:element ref="ns1:Order" minOccurs="0"/>
                <xsd:element ref="ns1:ContentTypeId" minOccurs="0"/>
                <xsd:element ref="ns1:_HasCopyDestinations" minOccurs="0"/>
                <xsd:element ref="ns1:_CopySource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_UIVersion" minOccurs="0"/>
                <xsd:element ref="ns1:_UIVersionString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TemplateUrl" minOccurs="0"/>
                <xsd:element ref="ns1:xd_ProgID" minOccurs="0"/>
                <xsd:element ref="ns1:xd_Signature" minOccurs="0"/>
                <xsd:element ref="ns1:TccCheckboxes" minOccurs="0"/>
                <xsd:element ref="ns3:TccDocLibTracker" minOccurs="0"/>
                <xsd:element ref="ns4:IPG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3" nillable="true" ma:displayName="ID" ma:internalName="ID" ma:readOnly="true">
      <xsd:simpleType>
        <xsd:restriction base="dms:Unknown"/>
      </xsd:simpleType>
    </xsd:element>
    <xsd:element name="Author" ma:index="5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7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ModerationStatus" ma:index="8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9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0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1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2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3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4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5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6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VirusStatus" ma:index="1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1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owshiddenversion" ma:index="22" nillable="true" ma:displayName="owshiddenversion" ma:hidden="true" ma:internalName="owshiddenversion" ma:readOnly="true">
      <xsd:simpleType>
        <xsd:restriction base="dms:Unknown"/>
      </xsd:simpleType>
    </xsd:element>
    <xsd:element name="File_x0020_Type" ma:index="23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4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5" nillable="true" ma:displayName="Source Url" ma:hidden="true" ma:internalName="_SourceUrl">
      <xsd:simpleType>
        <xsd:restriction base="dms:Text"/>
      </xsd:simpleType>
    </xsd:element>
    <xsd:element name="_SharedFileIndex" ma:index="26" nillable="true" ma:displayName="Shared File Index" ma:hidden="true" ma:internalName="_SharedFileIndex">
      <xsd:simpleType>
        <xsd:restriction base="dms:Text"/>
      </xsd:simpleType>
    </xsd:element>
    <xsd:element name="InstanceID" ma:index="37" nillable="true" ma:displayName="Instance ID" ma:hidden="true" ma:internalName="InstanceID" ma:readOnly="true">
      <xsd:simpleType>
        <xsd:restriction base="dms:Unknown"/>
      </xsd:simpleType>
    </xsd:element>
    <xsd:element name="Order" ma:index="38" nillable="true" ma:displayName="Order" ma:hidden="true" ma:internalName="Order">
      <xsd:simpleType>
        <xsd:restriction base="dms:Number"/>
      </xsd:simpleType>
    </xsd:element>
    <xsd:element name="ContentTypeId" ma:index="39" nillable="true" ma:displayName="Content Type ID" ma:hidden="true" ma:internalName="ContentTypeId" ma:readOnly="true">
      <xsd:simpleType>
        <xsd:restriction base="dms:Unknown"/>
      </xsd:simpleType>
    </xsd:element>
    <xsd:element name="_HasCopyDestinations" ma:index="41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42" nillable="true" ma:displayName="Copy Source" ma:internalName="_CopySource" ma:readOnly="true">
      <xsd:simpleType>
        <xsd:restriction base="dms:Text"/>
      </xsd:simpleType>
    </xsd:element>
    <xsd:element name="IsCheckedoutToLocal" ma:index="44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5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46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47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48" nillable="true" ma:displayName="ScopeId" ma:hidden="true" ma:list="Docs" ma:internalName="ScopeId" ma:readOnly="true" ma:showField="ScopeId">
      <xsd:simpleType>
        <xsd:restriction base="dms:Lookup"/>
      </xsd:simpleType>
    </xsd:element>
    <xsd:element name="_CheckinComment" ma:index="4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_UIVersion" ma:index="55" nillable="true" ma:displayName="UI Version" ma:hidden="true" ma:internalName="_UIVersion" ma:readOnly="true">
      <xsd:simpleType>
        <xsd:restriction base="dms:Unknown"/>
      </xsd:simpleType>
    </xsd:element>
    <xsd:element name="_UIVersionString" ma:index="56" nillable="true" ma:displayName="Version" ma:internalName="_UIVersionString" ma:readOnly="true">
      <xsd:simpleType>
        <xsd:restriction base="dms:Text"/>
      </xsd:simpleType>
    </xsd:element>
    <xsd:element name="GUID" ma:index="57" nillable="true" ma:displayName="GUID" ma:hidden="true" ma:internalName="GUID" ma:readOnly="true">
      <xsd:simpleType>
        <xsd:restriction base="dms:Unknown"/>
      </xsd:simpleType>
    </xsd:element>
    <xsd:element name="WorkflowVersion" ma:index="5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6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6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TemplateUrl" ma:index="62" nillable="true" ma:displayName="Template Link" ma:hidden="true" ma:internalName="TemplateUrl">
      <xsd:simpleType>
        <xsd:restriction base="dms:Text"/>
      </xsd:simpleType>
    </xsd:element>
    <xsd:element name="xd_ProgID" ma:index="63" nillable="true" ma:displayName="Html File Link" ma:hidden="true" ma:internalName="xd_ProgID">
      <xsd:simpleType>
        <xsd:restriction base="dms:Text"/>
      </xsd:simpleType>
    </xsd:element>
    <xsd:element name="xd_Signature" ma:index="64" nillable="true" ma:displayName="Is Signed" ma:hidden="true" ma:internalName="xd_Signature" ma:readOnly="true">
      <xsd:simpleType>
        <xsd:restriction base="dms:Boolean"/>
      </xsd:simpleType>
    </xsd:element>
    <xsd:element name="TccCheckboxes" ma:index="67" nillable="true" ma:displayName="Select / Unselect All" ma:hidden="true" ma:internalName="TccCheckboxes" ma:readOnly="tru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7E7EB040-E0B6-465E-B8D3-F6B44FB1B0C4" elementFormDefault="qualified">
    <xsd:import namespace="http://schemas.microsoft.com/office/2006/documentManagement/types"/>
    <xsd:element name="Brief_x0020_Description" ma:index="2" nillable="true" ma:displayName="Brief Description" ma:internalName="Brief_x0020_Description">
      <xsd:simpleType>
        <xsd:restriction base="dms:Text">
          <xsd:maxLength value="255"/>
        </xsd:restriction>
      </xsd:simpleType>
    </xsd:element>
  </xsd:schema>
  <xsd:schema xmlns:xsd="http://www.w3.org/2001/XMLSchema" xmlns:dms="http://schemas.microsoft.com/office/2006/documentManagement/types" targetNamespace="7e7eb040-e0b6-465e-b8d3-f6b44fb1b0c4" elementFormDefault="qualified">
    <xsd:import namespace="http://schemas.microsoft.com/office/2006/documentManagement/types"/>
    <xsd:element name="TccDocLibTracker" ma:index="68" nillable="true" ma:displayName="TccDocLibTracker" ma:hidden="true" ma:internalName="TccDocLibTracker" ma:readOnly="true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b5f3c275-7e4b-4336-b9ad-e07972a612b3" elementFormDefault="qualified">
    <xsd:import namespace="http://schemas.microsoft.com/office/2006/documentManagement/types"/>
    <xsd:element name="IPG" ma:index="69" ma:displayName="IPG" ma:default="Confidential Yellow" ma:description="No confidential Red data allowed" ma:format="Dropdown" ma:internalName="IPG">
      <xsd:simpleType>
        <xsd:restriction base="dms:Choice">
          <xsd:enumeration value="Confidential Yellow"/>
          <xsd:enumeration value="Confidential Green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0x01010040B07E7EB6E05E46B8D3F6B44FB1B0C4</ContentTypeId>
    <TemplateUrl xmlns="http://schemas.microsoft.com/sharepoint/v3" xsi:nil="true"/>
    <_SourceUrl xmlns="http://schemas.microsoft.com/sharepoint/v3" xsi:nil="true"/>
    <xd_ProgID xmlns="http://schemas.microsoft.com/sharepoint/v3" xsi:nil="true"/>
    <IPG xmlns="b5f3c275-7e4b-4336-b9ad-e07972a612b3">Confidential Yellow</IPG>
    <Brief_x0020_Description xmlns="7E7EB040-E0B6-465E-B8D3-F6B44FB1B0C4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155AF03-C842-420E-A867-0763EA4CE8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E7EB040-E0B6-465E-B8D3-F6B44FB1B0C4"/>
    <ds:schemaRef ds:uri="7e7eb040-e0b6-465e-b8d3-f6b44fb1b0c4"/>
    <ds:schemaRef ds:uri="b5f3c275-7e4b-4336-b9ad-e07972a612b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6FA32DA-9DCA-43F4-B0FA-97CCA3BD13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22B109-1183-490B-85A6-3E31B5768F4F}">
  <ds:schemaRefs>
    <ds:schemaRef ds:uri="http://schemas.microsoft.com/office/2006/metadata/properties"/>
    <ds:schemaRef ds:uri="http://schemas.microsoft.com/sharepoint/v3"/>
    <ds:schemaRef ds:uri="b5f3c275-7e4b-4336-b9ad-e07972a612b3"/>
    <ds:schemaRef ds:uri="7E7EB040-E0B6-465E-B8D3-F6B44FB1B0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357</Words>
  <Application>Microsoft Office PowerPoint</Application>
  <PresentationFormat>On-screen Show (4:3)</PresentationFormat>
  <Paragraphs>102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ＭＳ Ｐゴシック</vt:lpstr>
      <vt:lpstr>Arial</vt:lpstr>
      <vt:lpstr>Arial Narrow</vt:lpstr>
      <vt:lpstr>Arial Narrow Bold</vt:lpstr>
      <vt:lpstr>Calibri</vt:lpstr>
      <vt:lpstr>Office Theme</vt:lpstr>
      <vt:lpstr>Custom Design</vt:lpstr>
      <vt:lpstr>1_Custom Design</vt:lpstr>
      <vt:lpstr>High Level Project Overview</vt:lpstr>
      <vt:lpstr>Classification: Supervised Learning Model</vt:lpstr>
      <vt:lpstr>Motor grader case study</vt:lpstr>
      <vt:lpstr>PowerPoint Presentation</vt:lpstr>
      <vt:lpstr>PowerPoint Presentation</vt:lpstr>
      <vt:lpstr>PowerPoint Presentation</vt:lpstr>
      <vt:lpstr>ELECTRIC ROPE SHOVEL 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Janie Kelley</dc:creator>
  <cp:lastModifiedBy>Casey Jen</cp:lastModifiedBy>
  <cp:revision>102</cp:revision>
  <dcterms:created xsi:type="dcterms:W3CDTF">2014-03-05T21:21:46Z</dcterms:created>
  <dcterms:modified xsi:type="dcterms:W3CDTF">2018-09-09T19:35:08Z</dcterms:modified>
</cp:coreProperties>
</file>